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8" r:id="rId2"/>
    <p:sldId id="333" r:id="rId3"/>
    <p:sldId id="341" r:id="rId4"/>
    <p:sldId id="343" r:id="rId5"/>
    <p:sldId id="344" r:id="rId6"/>
    <p:sldId id="346" r:id="rId7"/>
    <p:sldId id="342" r:id="rId8"/>
    <p:sldId id="347" r:id="rId9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18236"/>
    <a:srgbClr val="008000"/>
    <a:srgbClr val="99FF99"/>
    <a:srgbClr val="FFFF99"/>
    <a:srgbClr val="33CC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10"/>
  </p:normalViewPr>
  <p:slideViewPr>
    <p:cSldViewPr snapToGrid="0" snapToObjects="1">
      <p:cViewPr varScale="1">
        <p:scale>
          <a:sx n="84" d="100"/>
          <a:sy n="84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D366-DBBE-5B4A-B301-276441444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ADD7B-3C17-7140-967F-273BD56DF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55FF0-CF65-024C-A6E8-C4BAB970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15DEB-8AD1-0449-8D0D-B5475DE6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E4C66-9877-BC49-BCAB-921966DD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8855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0BA6-F82D-5944-8297-C5E8B8D26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18F96-D1F1-C943-91AC-9E71258BE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F294-733C-EA40-ABB4-B84050F6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5DE1B-85D3-1940-8887-925A5F2D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6252C-4DDB-8140-8162-28E46B1C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9392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EB316-7F77-3A4E-A867-2B182FBA9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A9B8B-2145-FB47-97C1-5F7CAB511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EAAC0-4C1E-9642-B496-FBFBF5F7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6AC9A-5320-A14F-B33E-158CF134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E6471-E6AA-034A-A4B3-FD7B3959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25791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1109" y="149630"/>
            <a:ext cx="10216343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Le département SPE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9680172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1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2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B429-C0B5-EC4E-A998-F1FD8862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3C99E-EF48-0242-B911-73353A107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51C38-D6DC-FF43-B415-D76146FC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5999A-70A0-B145-B749-FC2C1807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5A08B-5150-2146-9571-92646A38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2153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BE96-6E59-6F48-AA30-AFBF753D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417EE-A446-6840-A05D-B406C4920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F6E9-6827-E44D-8E8E-574D69EB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AC089-5BB1-C14E-A548-B1D7E85A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82A3E-EE1D-0D40-8201-78287DD3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19096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EAD0-503B-7844-B3AE-01A966F8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EF1A-3836-D745-8F70-A3ED9751D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4DD74-2128-864A-AF06-466EE6616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F556C-01E6-784B-BE0A-DB6A0C74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1EC2B-9EC6-7C42-A007-1FDCD221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09E9A-79C8-D24F-8CC4-EC47AC3C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2906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5E4F0-DB55-9E40-A201-4D59D73A0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F6976-F374-E248-84AF-F82968987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AB4D5-2F56-5946-A395-8D78476BB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29799-CC35-AE47-AE13-6D9C07E7C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E388C-4C52-3E43-A25C-5F64876C2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79110-E454-6B45-867E-B0C128CE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B8FE61-FEEB-C042-9938-C5DE8C3C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6760E-3051-784E-8E53-AFFFC75B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3478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BEE5-0475-C34C-BBB4-D95169EF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52DB6-6ABD-0840-8788-E7EABFD9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332C8-48A6-0642-8861-908FF58E5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2302F-D763-1D46-9551-C44FECD4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4045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29FE1-E8B7-CD47-9945-BF10D8C6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82C73-16C1-8948-B91F-DEDD8EB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EEB4-4659-254B-9195-644B6919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6256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9AE21-E427-0A42-BE44-7DC9BD7A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79C-7B9C-EA44-A02E-087A6C6FC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4B53F-13E1-9846-A4F4-063767207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0DF5B-FD9C-B14B-9702-84119359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411BC-FE7C-5946-AF15-FEF18ED6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B1039-0C8F-EE4A-9B14-2A60DA35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0849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2343-CD87-4348-8604-BFF4F5DD2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7B84F-207E-C640-AEF6-0168AF4B6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C8E8E-A4FD-E143-8928-2D6168B6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F4F5F-687D-784F-A070-57E9CC77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FC4EA-FB39-6A4D-8A18-0E54F409A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B7050-7210-A34E-B8D0-73AE07E9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28902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EC81D8-030C-F745-9EC5-01219482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CFA23-CE25-1440-8DC2-F04C6DDE1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40CE8-DA4A-FB4E-A4EB-BFF0D6390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CBCA-3C05-A440-A8B7-20D122909CF9}" type="datetimeFigureOut">
              <a:rPr lang="en-FR" smtClean="0"/>
              <a:t>02/13/2023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A5487-27BB-8340-A490-D1CCCF612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4DF6D-BFEF-AA44-923C-D4D55D6BC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17C6-73FA-0B46-B2D1-BFE1FD09C39B}" type="slidenum">
              <a:rPr lang="en-FR" smtClean="0"/>
              <a:t>‹N°›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3403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5.sv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6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0" y="1224"/>
            <a:ext cx="12192000" cy="1369105"/>
            <a:chOff x="0" y="1224"/>
            <a:chExt cx="12192000" cy="1369105"/>
          </a:xfrm>
        </p:grpSpPr>
        <p:sp>
          <p:nvSpPr>
            <p:cNvPr id="3" name="Rectangle 2"/>
            <p:cNvSpPr/>
            <p:nvPr/>
          </p:nvSpPr>
          <p:spPr>
            <a:xfrm>
              <a:off x="0" y="1224"/>
              <a:ext cx="12192000" cy="1368000"/>
            </a:xfrm>
            <a:prstGeom prst="rect">
              <a:avLst/>
            </a:prstGeom>
            <a:gradFill flip="none" rotWithShape="1">
              <a:gsLst>
                <a:gs pos="22000">
                  <a:srgbClr val="018236"/>
                </a:gs>
                <a:gs pos="43000">
                  <a:srgbClr val="00CC0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" name="Image 1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3429" r="1411" b="1"/>
            <a:stretch/>
          </p:blipFill>
          <p:spPr bwMode="auto">
            <a:xfrm>
              <a:off x="35169" y="49237"/>
              <a:ext cx="2214418" cy="132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</p:grpSp>
      <p:sp>
        <p:nvSpPr>
          <p:cNvPr id="5" name="Zone de texte 1"/>
          <p:cNvSpPr txBox="1"/>
          <p:nvPr/>
        </p:nvSpPr>
        <p:spPr>
          <a:xfrm>
            <a:off x="681488" y="3034008"/>
            <a:ext cx="4756274" cy="837634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lang="fr-FR" sz="1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Animateurs</a:t>
            </a:r>
          </a:p>
          <a:p>
            <a:pPr>
              <a:lnSpc>
                <a:spcPts val="1600"/>
              </a:lnSpc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Richard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Berthomé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UMR LIPME,  </a:t>
            </a:r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richard.berthome@inrae.fr</a:t>
            </a:r>
            <a:endParaRPr lang="fr-FR" sz="1400" b="1" dirty="0">
              <a:solidFill>
                <a:schemeClr val="accent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Mathilde </a:t>
            </a:r>
            <a:r>
              <a:rPr lang="fr-FR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Fagard,UMR</a:t>
            </a:r>
            <a:r>
              <a:rPr lang="fr-FR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IJPB,  </a:t>
            </a:r>
            <a:r>
              <a:rPr lang="fr-FR" sz="14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mathilde.fagard@inrae.fr</a:t>
            </a:r>
            <a:endParaRPr lang="fr-FR" sz="1400" dirty="0">
              <a:solidFill>
                <a:schemeClr val="accent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501093" y="3017706"/>
            <a:ext cx="5575565" cy="173380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FR"/>
            </a:defPPr>
            <a:lvl1pPr>
              <a:lnSpc>
                <a:spcPts val="1600"/>
              </a:lnSpc>
              <a:spcAft>
                <a:spcPts val="0"/>
              </a:spcAft>
              <a:defRPr sz="1400" b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Conseil scientifique</a:t>
            </a:r>
            <a:endParaRPr lang="fr-FR" b="0" dirty="0"/>
          </a:p>
          <a:p>
            <a:r>
              <a:rPr lang="fr-FR" b="0" dirty="0">
                <a:solidFill>
                  <a:schemeClr val="tx1"/>
                </a:solidFill>
              </a:rPr>
              <a:t>Isabelle Darboux, UMR DGIMI</a:t>
            </a:r>
            <a:r>
              <a:rPr lang="fr-FR" b="0" dirty="0"/>
              <a:t>,  </a:t>
            </a:r>
            <a:r>
              <a:rPr lang="fr-FR" b="0" dirty="0" smtClean="0">
                <a:solidFill>
                  <a:schemeClr val="accent5"/>
                </a:solidFill>
              </a:rPr>
              <a:t>isabelle.darboux@inrae.fr</a:t>
            </a:r>
            <a:endParaRPr lang="fr-FR" b="0" dirty="0">
              <a:solidFill>
                <a:schemeClr val="accent5"/>
              </a:solidFill>
            </a:endParaRPr>
          </a:p>
          <a:p>
            <a:r>
              <a:rPr lang="fr-FR" b="0" dirty="0">
                <a:solidFill>
                  <a:schemeClr val="tx1"/>
                </a:solidFill>
              </a:rPr>
              <a:t>Marie </a:t>
            </a:r>
            <a:r>
              <a:rPr lang="fr-FR" b="0" dirty="0" err="1">
                <a:solidFill>
                  <a:schemeClr val="tx1"/>
                </a:solidFill>
              </a:rPr>
              <a:t>Foulongne-Oriol</a:t>
            </a:r>
            <a:r>
              <a:rPr lang="fr-FR" b="0" dirty="0">
                <a:solidFill>
                  <a:schemeClr val="tx1"/>
                </a:solidFill>
              </a:rPr>
              <a:t>, UMR </a:t>
            </a:r>
            <a:r>
              <a:rPr lang="fr-FR" b="0" dirty="0" err="1">
                <a:solidFill>
                  <a:schemeClr val="tx1"/>
                </a:solidFill>
              </a:rPr>
              <a:t>MycSa</a:t>
            </a:r>
            <a:r>
              <a:rPr lang="fr-FR" b="0" dirty="0">
                <a:solidFill>
                  <a:schemeClr val="tx1"/>
                </a:solidFill>
              </a:rPr>
              <a:t>, </a:t>
            </a:r>
            <a:r>
              <a:rPr lang="fr-FR" b="0" dirty="0">
                <a:solidFill>
                  <a:schemeClr val="accent5"/>
                </a:solidFill>
              </a:rPr>
              <a:t>marie.foulongne-oriol@inrae.fr</a:t>
            </a:r>
          </a:p>
          <a:p>
            <a:r>
              <a:rPr lang="fr-FR" b="0" dirty="0">
                <a:solidFill>
                  <a:schemeClr val="tx1"/>
                </a:solidFill>
              </a:rPr>
              <a:t>Anne </a:t>
            </a:r>
            <a:r>
              <a:rPr lang="fr-FR" b="0" dirty="0" err="1">
                <a:solidFill>
                  <a:schemeClr val="tx1"/>
                </a:solidFill>
              </a:rPr>
              <a:t>Genissel</a:t>
            </a:r>
            <a:r>
              <a:rPr lang="fr-FR" b="0" dirty="0">
                <a:solidFill>
                  <a:schemeClr val="tx1"/>
                </a:solidFill>
              </a:rPr>
              <a:t>, UMR BIOGER, </a:t>
            </a:r>
            <a:r>
              <a:rPr lang="fr-FR" b="0" dirty="0" smtClean="0">
                <a:solidFill>
                  <a:schemeClr val="accent5"/>
                </a:solidFill>
              </a:rPr>
              <a:t>anne.genissel@inrae.fr</a:t>
            </a:r>
            <a:endParaRPr lang="fr-FR" b="0" dirty="0">
              <a:solidFill>
                <a:schemeClr val="accent5"/>
              </a:solidFill>
            </a:endParaRPr>
          </a:p>
          <a:p>
            <a:r>
              <a:rPr lang="fr-FR" b="0" dirty="0">
                <a:solidFill>
                  <a:schemeClr val="tx1"/>
                </a:solidFill>
              </a:rPr>
              <a:t>Véronique Lefebvre, UMR GAFL </a:t>
            </a:r>
            <a:r>
              <a:rPr lang="fr-FR" b="0" dirty="0">
                <a:solidFill>
                  <a:schemeClr val="accent5"/>
                </a:solidFill>
              </a:rPr>
              <a:t>veronique.lefebvre@inrae.fr</a:t>
            </a:r>
          </a:p>
          <a:p>
            <a:r>
              <a:rPr lang="en-US" b="0" dirty="0" err="1">
                <a:solidFill>
                  <a:schemeClr val="tx1"/>
                </a:solidFill>
              </a:rPr>
              <a:t>Adelin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Barbacci</a:t>
            </a:r>
            <a:r>
              <a:rPr lang="en-US" b="0" dirty="0">
                <a:solidFill>
                  <a:schemeClr val="tx1"/>
                </a:solidFill>
              </a:rPr>
              <a:t>, UMR LIPME</a:t>
            </a:r>
            <a:r>
              <a:rPr lang="en-US" b="0" dirty="0"/>
              <a:t>, </a:t>
            </a:r>
            <a:r>
              <a:rPr lang="en-US" b="0" dirty="0" err="1">
                <a:solidFill>
                  <a:schemeClr val="accent5"/>
                </a:solidFill>
              </a:rPr>
              <a:t>adelin</a:t>
            </a:r>
            <a:r>
              <a:rPr lang="en-US" b="0" dirty="0">
                <a:solidFill>
                  <a:schemeClr val="accent5"/>
                </a:solidFill>
              </a:rPr>
              <a:t> </a:t>
            </a:r>
            <a:r>
              <a:rPr lang="en-US" b="0" dirty="0" smtClean="0">
                <a:solidFill>
                  <a:schemeClr val="accent5"/>
                </a:solidFill>
              </a:rPr>
              <a:t>Barbacci@inrae.fr</a:t>
            </a:r>
            <a:endParaRPr lang="fr-FR" b="0" dirty="0">
              <a:solidFill>
                <a:schemeClr val="accent5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Thierry </a:t>
            </a:r>
            <a:r>
              <a:rPr lang="en-US" b="0" dirty="0" err="1">
                <a:solidFill>
                  <a:schemeClr val="tx1"/>
                </a:solidFill>
              </a:rPr>
              <a:t>Langin</a:t>
            </a:r>
            <a:r>
              <a:rPr lang="en-US" b="0" dirty="0">
                <a:solidFill>
                  <a:schemeClr val="tx1"/>
                </a:solidFill>
              </a:rPr>
              <a:t>, UMR GDEC, </a:t>
            </a:r>
            <a:r>
              <a:rPr lang="en-US" b="0" dirty="0">
                <a:solidFill>
                  <a:schemeClr val="accent5"/>
                </a:solidFill>
              </a:rPr>
              <a:t>thierry.langin@inrae.fr</a:t>
            </a:r>
            <a:endParaRPr lang="fr-FR" b="0" dirty="0">
              <a:solidFill>
                <a:schemeClr val="accent5"/>
              </a:solidFill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504448" y="4769799"/>
            <a:ext cx="96831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Objectifs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état des lieux des équipes développant ou souhaitant développer des projets sur le thème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Faciliter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échanges entre chercheurs, issus de différents départements INRAE et d’autres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émerger des projets collaboratifs interdisciplinaires à l’échelle nationale et /ou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internationale</a:t>
            </a:r>
          </a:p>
          <a:p>
            <a:pPr lvl="0">
              <a:spcAft>
                <a:spcPts val="1200"/>
              </a:spcAft>
            </a:pPr>
            <a:endParaRPr lang="fr-FR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</a:pPr>
            <a:endParaRPr lang="fr-FR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87606" y="277831"/>
            <a:ext cx="65276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Impact of </a:t>
            </a:r>
            <a:r>
              <a:rPr lang="fr-FR" sz="2800" b="1" dirty="0" err="1">
                <a:solidFill>
                  <a:schemeClr val="bg1"/>
                </a:solidFill>
              </a:rPr>
              <a:t>Environment</a:t>
            </a:r>
            <a:r>
              <a:rPr lang="fr-FR" sz="2800" b="1" dirty="0">
                <a:solidFill>
                  <a:schemeClr val="bg1"/>
                </a:solidFill>
              </a:rPr>
              <a:t> on plant </a:t>
            </a:r>
            <a:r>
              <a:rPr lang="fr-FR" sz="2800" b="1" dirty="0" err="1">
                <a:solidFill>
                  <a:schemeClr val="bg1"/>
                </a:solidFill>
              </a:rPr>
              <a:t>immunity</a:t>
            </a:r>
            <a:r>
              <a:rPr lang="fr-FR" sz="2800" b="1" dirty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and </a:t>
            </a:r>
            <a:r>
              <a:rPr lang="fr-FR" sz="2800" b="1" dirty="0" err="1">
                <a:solidFill>
                  <a:schemeClr val="bg1"/>
                </a:solidFill>
              </a:rPr>
              <a:t>pathogen</a:t>
            </a:r>
            <a:r>
              <a:rPr lang="fr-FR" sz="2800" b="1" dirty="0">
                <a:solidFill>
                  <a:schemeClr val="bg1"/>
                </a:solidFill>
              </a:rPr>
              <a:t> Virulence</a:t>
            </a:r>
            <a:endParaRPr lang="fr-FR" sz="2800" dirty="0">
              <a:solidFill>
                <a:schemeClr val="bg1"/>
              </a:solidFill>
            </a:endParaRPr>
          </a:p>
          <a:p>
            <a:pPr algn="ctr"/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59625" y="1495351"/>
            <a:ext cx="6500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Réunion </a:t>
            </a:r>
            <a:r>
              <a:rPr lang="fr-FR" b="1" dirty="0" err="1"/>
              <a:t>Pleinière</a:t>
            </a:r>
            <a:r>
              <a:rPr lang="fr-FR" b="1" dirty="0"/>
              <a:t> 2022 </a:t>
            </a:r>
            <a:r>
              <a:rPr lang="fr-FR" b="1" dirty="0" smtClean="0"/>
              <a:t> du Réseau</a:t>
            </a:r>
          </a:p>
          <a:p>
            <a:pPr algn="ctr"/>
            <a:r>
              <a:rPr lang="fr-FR" b="1" dirty="0" smtClean="0"/>
              <a:t>07-09 </a:t>
            </a:r>
            <a:r>
              <a:rPr lang="fr-FR" b="1" dirty="0"/>
              <a:t>Décembre 2022</a:t>
            </a:r>
            <a:endParaRPr lang="fr-FR" dirty="0"/>
          </a:p>
          <a:p>
            <a:pPr algn="ctr"/>
            <a:r>
              <a:rPr lang="fr-FR" dirty="0"/>
              <a:t>Domaine de Lazaret, 223 Rue du Pasteur Lucien Benoit, 34200 SETE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1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B0F7-2A9A-7E45-A4AE-A00E170C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015" y="-83013"/>
            <a:ext cx="9478973" cy="888251"/>
          </a:xfrm>
        </p:spPr>
        <p:txBody>
          <a:bodyPr>
            <a:normAutofit/>
          </a:bodyPr>
          <a:lstStyle/>
          <a:p>
            <a:r>
              <a:rPr lang="fr-FR" b="1" dirty="0"/>
              <a:t>S</a:t>
            </a:r>
            <a:r>
              <a:rPr lang="x-none" b="1" dirty="0"/>
              <a:t>anté globale des plantes et </a:t>
            </a:r>
            <a:r>
              <a:rPr lang="fr-FR" b="1" dirty="0" smtClean="0"/>
              <a:t>réseaux</a:t>
            </a:r>
            <a:r>
              <a:rPr lang="x-none" b="1" dirty="0" smtClean="0"/>
              <a:t> </a:t>
            </a:r>
            <a:r>
              <a:rPr lang="x-none" b="1" dirty="0"/>
              <a:t>SPE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2465219" y="667953"/>
            <a:ext cx="7676541" cy="6224154"/>
            <a:chOff x="2802076" y="633846"/>
            <a:chExt cx="7676541" cy="6224154"/>
          </a:xfrm>
        </p:grpSpPr>
        <p:pic>
          <p:nvPicPr>
            <p:cNvPr id="54" name="Image 5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5937" y="633846"/>
              <a:ext cx="7662680" cy="6224154"/>
            </a:xfrm>
            <a:prstGeom prst="rect">
              <a:avLst/>
            </a:prstGeom>
          </p:spPr>
        </p:pic>
        <p:grpSp>
          <p:nvGrpSpPr>
            <p:cNvPr id="56" name="Groupe 55"/>
            <p:cNvGrpSpPr/>
            <p:nvPr/>
          </p:nvGrpSpPr>
          <p:grpSpPr>
            <a:xfrm>
              <a:off x="2802076" y="836990"/>
              <a:ext cx="7541478" cy="5935378"/>
              <a:chOff x="2758594" y="836990"/>
              <a:chExt cx="7541478" cy="5935378"/>
            </a:xfrm>
          </p:grpSpPr>
          <p:sp>
            <p:nvSpPr>
              <p:cNvPr id="58" name="TextBox 8">
                <a:extLst>
                  <a:ext uri="{FF2B5EF4-FFF2-40B4-BE49-F238E27FC236}">
                    <a16:creationId xmlns:a16="http://schemas.microsoft.com/office/drawing/2014/main" id="{473E4E83-3B07-0246-A2AD-874A65567624}"/>
                  </a:ext>
                </a:extLst>
              </p:cNvPr>
              <p:cNvSpPr txBox="1"/>
              <p:nvPr/>
            </p:nvSpPr>
            <p:spPr>
              <a:xfrm>
                <a:off x="6942049" y="4352634"/>
                <a:ext cx="2776606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i="1" dirty="0" smtClean="0">
                    <a:solidFill>
                      <a:srgbClr val="FFFF99"/>
                    </a:solidFill>
                  </a:rPr>
                  <a:t>GOS3</a:t>
                </a:r>
              </a:p>
              <a:p>
                <a:pPr algn="ctr"/>
                <a:r>
                  <a:rPr lang="fr-FR" b="1" dirty="0" smtClean="0">
                    <a:solidFill>
                      <a:srgbClr val="FFFF99"/>
                    </a:solidFill>
                  </a:rPr>
                  <a:t>Favoriser la santé des plantes par les interactions bénéfiques</a:t>
                </a:r>
                <a:endParaRPr lang="x-none" b="1" dirty="0">
                  <a:solidFill>
                    <a:srgbClr val="FFFF99"/>
                  </a:solidFill>
                </a:endParaRPr>
              </a:p>
            </p:txBody>
          </p:sp>
          <p:pic>
            <p:nvPicPr>
              <p:cNvPr id="59" name="Graphic 28" descr="Butterfly">
                <a:extLst>
                  <a:ext uri="{FF2B5EF4-FFF2-40B4-BE49-F238E27FC236}">
                    <a16:creationId xmlns:a16="http://schemas.microsoft.com/office/drawing/2014/main" id="{B9C46ECD-78A4-6949-9530-E3D077EB12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2535" y="3154596"/>
                <a:ext cx="601652" cy="603994"/>
              </a:xfrm>
              <a:prstGeom prst="rect">
                <a:avLst/>
              </a:prstGeom>
            </p:spPr>
          </p:pic>
          <p:pic>
            <p:nvPicPr>
              <p:cNvPr id="60" name="Graphic 29" descr="Beetle">
                <a:extLst>
                  <a:ext uri="{FF2B5EF4-FFF2-40B4-BE49-F238E27FC236}">
                    <a16:creationId xmlns:a16="http://schemas.microsoft.com/office/drawing/2014/main" id="{7A31673A-720A-5444-9969-BEFE35E58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5221594" y="5929336"/>
                <a:ext cx="365755" cy="367179"/>
              </a:xfrm>
              <a:prstGeom prst="rect">
                <a:avLst/>
              </a:prstGeom>
            </p:spPr>
          </p:pic>
          <p:pic>
            <p:nvPicPr>
              <p:cNvPr id="61" name="Graphic 30" descr="Caterpillar">
                <a:extLst>
                  <a:ext uri="{FF2B5EF4-FFF2-40B4-BE49-F238E27FC236}">
                    <a16:creationId xmlns:a16="http://schemas.microsoft.com/office/drawing/2014/main" id="{0002775B-3614-FF4C-8042-806AE37CC2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 flipH="1">
                <a:off x="6309692" y="1133578"/>
                <a:ext cx="521853" cy="523884"/>
              </a:xfrm>
              <a:prstGeom prst="rect">
                <a:avLst/>
              </a:prstGeom>
            </p:spPr>
          </p:pic>
          <p:pic>
            <p:nvPicPr>
              <p:cNvPr id="62" name="Graphic 31" descr="Bee">
                <a:extLst>
                  <a:ext uri="{FF2B5EF4-FFF2-40B4-BE49-F238E27FC236}">
                    <a16:creationId xmlns:a16="http://schemas.microsoft.com/office/drawing/2014/main" id="{0D4EA7A1-23C7-AA47-B85B-CCBD72891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7218471" y="1082823"/>
                <a:ext cx="572410" cy="574639"/>
              </a:xfrm>
              <a:prstGeom prst="rect">
                <a:avLst/>
              </a:prstGeom>
            </p:spPr>
          </p:pic>
          <p:sp>
            <p:nvSpPr>
              <p:cNvPr id="64" name="Oval 14">
                <a:extLst>
                  <a:ext uri="{FF2B5EF4-FFF2-40B4-BE49-F238E27FC236}">
                    <a16:creationId xmlns:a16="http://schemas.microsoft.com/office/drawing/2014/main" id="{07B14F21-E724-534D-9E58-77F1E6CCB679}"/>
                  </a:ext>
                </a:extLst>
              </p:cNvPr>
              <p:cNvSpPr/>
              <p:nvPr/>
            </p:nvSpPr>
            <p:spPr>
              <a:xfrm>
                <a:off x="2758594" y="836990"/>
                <a:ext cx="7541478" cy="5935378"/>
              </a:xfrm>
              <a:prstGeom prst="ellipse">
                <a:avLst/>
              </a:prstGeom>
              <a:noFill/>
              <a:ln w="9525">
                <a:solidFill>
                  <a:srgbClr val="33CC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65" name="TextBox 6">
                <a:extLst>
                  <a:ext uri="{FF2B5EF4-FFF2-40B4-BE49-F238E27FC236}">
                    <a16:creationId xmlns:a16="http://schemas.microsoft.com/office/drawing/2014/main" id="{ECB5FC92-904D-D040-9000-F62E1F46978A}"/>
                  </a:ext>
                </a:extLst>
              </p:cNvPr>
              <p:cNvSpPr txBox="1"/>
              <p:nvPr/>
            </p:nvSpPr>
            <p:spPr>
              <a:xfrm>
                <a:off x="3360018" y="1570309"/>
                <a:ext cx="313352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i="1" dirty="0" smtClean="0">
                    <a:solidFill>
                      <a:srgbClr val="00B050"/>
                    </a:solidFill>
                  </a:rPr>
                  <a:t>GOS1</a:t>
                </a:r>
              </a:p>
              <a:p>
                <a:pPr algn="ctr"/>
                <a:r>
                  <a:rPr lang="fr-FR" b="1" i="1" dirty="0" smtClean="0"/>
                  <a:t>Comprendre l’immunité </a:t>
                </a:r>
                <a:r>
                  <a:rPr lang="fr-FR" b="1" i="1" dirty="0"/>
                  <a:t>V</a:t>
                </a:r>
                <a:r>
                  <a:rPr lang="fr-FR" b="1" i="1" dirty="0" smtClean="0"/>
                  <a:t>égétale pour </a:t>
                </a:r>
                <a:r>
                  <a:rPr lang="fr-FR" b="1" i="1" dirty="0"/>
                  <a:t>réduire la vulnérabilité des cultures face aux </a:t>
                </a:r>
                <a:r>
                  <a:rPr lang="fr-FR" b="1" i="1" dirty="0" err="1"/>
                  <a:t>bioagresseurs</a:t>
                </a:r>
                <a:r>
                  <a:rPr lang="fr-FR" b="1" i="1" dirty="0"/>
                  <a:t>. </a:t>
                </a:r>
                <a:endParaRPr lang="x-none" b="1" dirty="0"/>
              </a:p>
            </p:txBody>
          </p:sp>
          <p:sp>
            <p:nvSpPr>
              <p:cNvPr id="66" name="ZoneTexte 65"/>
              <p:cNvSpPr txBox="1"/>
              <p:nvPr/>
            </p:nvSpPr>
            <p:spPr>
              <a:xfrm>
                <a:off x="6897042" y="1524885"/>
                <a:ext cx="2841602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i="1" dirty="0" smtClean="0">
                    <a:solidFill>
                      <a:srgbClr val="00B050"/>
                    </a:solidFill>
                  </a:rPr>
                  <a:t>GOS2</a:t>
                </a:r>
              </a:p>
              <a:p>
                <a:pPr algn="ctr"/>
                <a:r>
                  <a:rPr lang="fr-FR" b="1" i="1" dirty="0"/>
                  <a:t>B</a:t>
                </a:r>
                <a:r>
                  <a:rPr lang="fr-FR" b="1" i="1" dirty="0" smtClean="0"/>
                  <a:t>iologie </a:t>
                </a:r>
                <a:r>
                  <a:rPr lang="fr-FR" b="1" i="1" dirty="0"/>
                  <a:t>des organismes pour développer des méthodes de contrôle basées sur des mécanismes naturels </a:t>
                </a:r>
                <a:endParaRPr lang="fr-FR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3637266" y="4264119"/>
                <a:ext cx="320005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i="1" dirty="0" smtClean="0">
                    <a:solidFill>
                      <a:srgbClr val="FFFF99"/>
                    </a:solidFill>
                  </a:rPr>
                  <a:t>GOS4</a:t>
                </a:r>
              </a:p>
              <a:p>
                <a:pPr algn="ctr"/>
                <a:r>
                  <a:rPr lang="fr-FR" b="1" i="1" dirty="0" smtClean="0">
                    <a:solidFill>
                      <a:srgbClr val="FFFF99"/>
                    </a:solidFill>
                  </a:rPr>
                  <a:t>anticiper </a:t>
                </a:r>
                <a:r>
                  <a:rPr lang="fr-FR" b="1" i="1" dirty="0">
                    <a:solidFill>
                      <a:srgbClr val="FFFF99"/>
                    </a:solidFill>
                  </a:rPr>
                  <a:t>et atténuer le risque biologique et les impacts indésirables en santé des cultures </a:t>
                </a:r>
                <a:endParaRPr lang="fr-FR" dirty="0">
                  <a:solidFill>
                    <a:srgbClr val="FFFF99"/>
                  </a:solidFill>
                </a:endParaRPr>
              </a:p>
            </p:txBody>
          </p:sp>
        </p:grpSp>
      </p:grpSp>
      <p:sp>
        <p:nvSpPr>
          <p:cNvPr id="34" name="Ellipse 19">
            <a:extLst>
              <a:ext uri="{FF2B5EF4-FFF2-40B4-BE49-F238E27FC236}">
                <a16:creationId xmlns:a16="http://schemas.microsoft.com/office/drawing/2014/main" id="{A7C10657-FD3E-0D47-8EFA-AD0ED5BC2321}"/>
              </a:ext>
            </a:extLst>
          </p:cNvPr>
          <p:cNvSpPr/>
          <p:nvPr/>
        </p:nvSpPr>
        <p:spPr>
          <a:xfrm>
            <a:off x="2335642" y="5864737"/>
            <a:ext cx="1641852" cy="515383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FUSATOX</a:t>
            </a:r>
          </a:p>
        </p:txBody>
      </p:sp>
      <p:sp>
        <p:nvSpPr>
          <p:cNvPr id="35" name="Ellipse 29">
            <a:extLst>
              <a:ext uri="{FF2B5EF4-FFF2-40B4-BE49-F238E27FC236}">
                <a16:creationId xmlns:a16="http://schemas.microsoft.com/office/drawing/2014/main" id="{94FCF257-B5DD-2041-82D4-63C48905F94D}"/>
              </a:ext>
            </a:extLst>
          </p:cNvPr>
          <p:cNvSpPr/>
          <p:nvPr/>
        </p:nvSpPr>
        <p:spPr>
          <a:xfrm>
            <a:off x="1754225" y="5428245"/>
            <a:ext cx="1641852" cy="515383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R-SYST</a:t>
            </a:r>
          </a:p>
        </p:txBody>
      </p:sp>
      <p:sp>
        <p:nvSpPr>
          <p:cNvPr id="36" name="Ellipse 33">
            <a:extLst>
              <a:ext uri="{FF2B5EF4-FFF2-40B4-BE49-F238E27FC236}">
                <a16:creationId xmlns:a16="http://schemas.microsoft.com/office/drawing/2014/main" id="{656A757C-A898-D44E-B092-E850941BC2CB}"/>
              </a:ext>
            </a:extLst>
          </p:cNvPr>
          <p:cNvSpPr/>
          <p:nvPr/>
        </p:nvSpPr>
        <p:spPr>
          <a:xfrm>
            <a:off x="1588339" y="4977254"/>
            <a:ext cx="1438674" cy="479001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Ecotox</a:t>
            </a:r>
          </a:p>
        </p:txBody>
      </p:sp>
      <p:sp>
        <p:nvSpPr>
          <p:cNvPr id="43" name="Ellipse 22">
            <a:extLst>
              <a:ext uri="{FF2B5EF4-FFF2-40B4-BE49-F238E27FC236}">
                <a16:creationId xmlns:a16="http://schemas.microsoft.com/office/drawing/2014/main" id="{F8B3D775-D1BB-804C-AD17-624FF5D95760}"/>
              </a:ext>
            </a:extLst>
          </p:cNvPr>
          <p:cNvSpPr/>
          <p:nvPr/>
        </p:nvSpPr>
        <p:spPr>
          <a:xfrm>
            <a:off x="8644305" y="5830289"/>
            <a:ext cx="1596850" cy="5136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2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err="1"/>
              <a:t>EpiARCH</a:t>
            </a:r>
            <a:endParaRPr lang="fr-FR" dirty="0"/>
          </a:p>
        </p:txBody>
      </p:sp>
      <p:sp>
        <p:nvSpPr>
          <p:cNvPr id="45" name="Ellipse 26">
            <a:extLst>
              <a:ext uri="{FF2B5EF4-FFF2-40B4-BE49-F238E27FC236}">
                <a16:creationId xmlns:a16="http://schemas.microsoft.com/office/drawing/2014/main" id="{315F7F06-CDFD-D546-87E0-F773EDFAF2FF}"/>
              </a:ext>
            </a:extLst>
          </p:cNvPr>
          <p:cNvSpPr/>
          <p:nvPr/>
        </p:nvSpPr>
        <p:spPr>
          <a:xfrm>
            <a:off x="9161851" y="5368890"/>
            <a:ext cx="1596850" cy="51365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2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SYMBIFIX</a:t>
            </a:r>
          </a:p>
        </p:txBody>
      </p:sp>
      <p:sp>
        <p:nvSpPr>
          <p:cNvPr id="49" name="Ellipse 28">
            <a:extLst>
              <a:ext uri="{FF2B5EF4-FFF2-40B4-BE49-F238E27FC236}">
                <a16:creationId xmlns:a16="http://schemas.microsoft.com/office/drawing/2014/main" id="{35FB3DDE-911D-EB49-BFC1-6B5C140D3986}"/>
              </a:ext>
            </a:extLst>
          </p:cNvPr>
          <p:cNvSpPr/>
          <p:nvPr/>
        </p:nvSpPr>
        <p:spPr>
          <a:xfrm>
            <a:off x="8467287" y="1141595"/>
            <a:ext cx="1539410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BAPOA</a:t>
            </a:r>
          </a:p>
        </p:txBody>
      </p:sp>
      <p:sp>
        <p:nvSpPr>
          <p:cNvPr id="38" name="Ellipse 17">
            <a:extLst>
              <a:ext uri="{FF2B5EF4-FFF2-40B4-BE49-F238E27FC236}">
                <a16:creationId xmlns:a16="http://schemas.microsoft.com/office/drawing/2014/main" id="{B414440B-03B3-4248-8FE6-041748977B58}"/>
              </a:ext>
            </a:extLst>
          </p:cNvPr>
          <p:cNvSpPr/>
          <p:nvPr/>
        </p:nvSpPr>
        <p:spPr>
          <a:xfrm>
            <a:off x="2999711" y="844385"/>
            <a:ext cx="1628622" cy="576064"/>
          </a:xfrm>
          <a:prstGeom prst="ellipse">
            <a:avLst/>
          </a:prstGeom>
          <a:solidFill>
            <a:srgbClr val="99FF99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MODIP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7" name="Ellipse 20">
            <a:extLst>
              <a:ext uri="{FF2B5EF4-FFF2-40B4-BE49-F238E27FC236}">
                <a16:creationId xmlns:a16="http://schemas.microsoft.com/office/drawing/2014/main" id="{C1A12CC2-312A-E146-B754-9E0A53053DB5}"/>
              </a:ext>
            </a:extLst>
          </p:cNvPr>
          <p:cNvSpPr/>
          <p:nvPr/>
        </p:nvSpPr>
        <p:spPr>
          <a:xfrm>
            <a:off x="9071266" y="1579070"/>
            <a:ext cx="1539410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EMBA</a:t>
            </a:r>
          </a:p>
        </p:txBody>
      </p:sp>
      <p:sp>
        <p:nvSpPr>
          <p:cNvPr id="48" name="Ellipse 23">
            <a:extLst>
              <a:ext uri="{FF2B5EF4-FFF2-40B4-BE49-F238E27FC236}">
                <a16:creationId xmlns:a16="http://schemas.microsoft.com/office/drawing/2014/main" id="{CE17552D-BF83-004E-BC3C-8B79CBEE6B33}"/>
              </a:ext>
            </a:extLst>
          </p:cNvPr>
          <p:cNvSpPr/>
          <p:nvPr/>
        </p:nvSpPr>
        <p:spPr>
          <a:xfrm>
            <a:off x="9454247" y="2074736"/>
            <a:ext cx="1539410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err="1"/>
              <a:t>Adalep</a:t>
            </a:r>
            <a:endParaRPr lang="fr-FR" dirty="0"/>
          </a:p>
        </p:txBody>
      </p:sp>
      <p:sp>
        <p:nvSpPr>
          <p:cNvPr id="69" name="Ellipse 23">
            <a:extLst>
              <a:ext uri="{FF2B5EF4-FFF2-40B4-BE49-F238E27FC236}">
                <a16:creationId xmlns:a16="http://schemas.microsoft.com/office/drawing/2014/main" id="{CE17552D-BF83-004E-BC3C-8B79CBEE6B33}"/>
              </a:ext>
            </a:extLst>
          </p:cNvPr>
          <p:cNvSpPr/>
          <p:nvPr/>
        </p:nvSpPr>
        <p:spPr>
          <a:xfrm>
            <a:off x="9692404" y="2598012"/>
            <a:ext cx="1539410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smtClean="0"/>
              <a:t>E3GP3</a:t>
            </a:r>
            <a:endParaRPr lang="fr-FR" dirty="0"/>
          </a:p>
        </p:txBody>
      </p:sp>
      <p:sp>
        <p:nvSpPr>
          <p:cNvPr id="42" name="Ellipse 21">
            <a:extLst>
              <a:ext uri="{FF2B5EF4-FFF2-40B4-BE49-F238E27FC236}">
                <a16:creationId xmlns:a16="http://schemas.microsoft.com/office/drawing/2014/main" id="{9173B8AF-23A9-9141-9272-6B7840FA9FF1}"/>
              </a:ext>
            </a:extLst>
          </p:cNvPr>
          <p:cNvSpPr/>
          <p:nvPr/>
        </p:nvSpPr>
        <p:spPr>
          <a:xfrm>
            <a:off x="9577793" y="4789795"/>
            <a:ext cx="1596850" cy="59268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2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PHYTOMIC</a:t>
            </a:r>
          </a:p>
        </p:txBody>
      </p:sp>
      <p:sp>
        <p:nvSpPr>
          <p:cNvPr id="46" name="Ellipse 30">
            <a:extLst>
              <a:ext uri="{FF2B5EF4-FFF2-40B4-BE49-F238E27FC236}">
                <a16:creationId xmlns:a16="http://schemas.microsoft.com/office/drawing/2014/main" id="{BC4ADBD1-8681-A747-8F76-16368E5949FB}"/>
              </a:ext>
            </a:extLst>
          </p:cNvPr>
          <p:cNvSpPr/>
          <p:nvPr/>
        </p:nvSpPr>
        <p:spPr>
          <a:xfrm>
            <a:off x="9843382" y="4235025"/>
            <a:ext cx="1596850" cy="5926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57150" cmpd="sng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2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/>
              <a:t>PLANTCOM</a:t>
            </a:r>
          </a:p>
        </p:txBody>
      </p:sp>
      <p:sp>
        <p:nvSpPr>
          <p:cNvPr id="40" name="Ellipse 24">
            <a:extLst>
              <a:ext uri="{FF2B5EF4-FFF2-40B4-BE49-F238E27FC236}">
                <a16:creationId xmlns:a16="http://schemas.microsoft.com/office/drawing/2014/main" id="{F03EC9FF-1AF7-D149-9E8D-561F93FBA90C}"/>
              </a:ext>
            </a:extLst>
          </p:cNvPr>
          <p:cNvSpPr/>
          <p:nvPr/>
        </p:nvSpPr>
        <p:spPr>
          <a:xfrm>
            <a:off x="2293704" y="1318163"/>
            <a:ext cx="1628622" cy="576064"/>
          </a:xfrm>
          <a:prstGeom prst="ellipse">
            <a:avLst/>
          </a:prstGeom>
          <a:solidFill>
            <a:srgbClr val="99FF99"/>
          </a:solidFill>
          <a:ln w="57150" cmpd="sng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REACTION</a:t>
            </a:r>
          </a:p>
        </p:txBody>
      </p:sp>
      <p:sp>
        <p:nvSpPr>
          <p:cNvPr id="41" name="Ellipse 27">
            <a:extLst>
              <a:ext uri="{FF2B5EF4-FFF2-40B4-BE49-F238E27FC236}">
                <a16:creationId xmlns:a16="http://schemas.microsoft.com/office/drawing/2014/main" id="{8B465D23-6B8A-EB44-8456-107532E8B2CD}"/>
              </a:ext>
            </a:extLst>
          </p:cNvPr>
          <p:cNvSpPr/>
          <p:nvPr/>
        </p:nvSpPr>
        <p:spPr>
          <a:xfrm>
            <a:off x="1694665" y="1801048"/>
            <a:ext cx="1628622" cy="576064"/>
          </a:xfrm>
          <a:prstGeom prst="ellipse">
            <a:avLst/>
          </a:prstGeom>
          <a:solidFill>
            <a:srgbClr val="99FF99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R4P</a:t>
            </a:r>
          </a:p>
        </p:txBody>
      </p:sp>
      <p:sp>
        <p:nvSpPr>
          <p:cNvPr id="39" name="Ellipse 18">
            <a:extLst>
              <a:ext uri="{FF2B5EF4-FFF2-40B4-BE49-F238E27FC236}">
                <a16:creationId xmlns:a16="http://schemas.microsoft.com/office/drawing/2014/main" id="{BC4A487B-0B12-F540-A3CA-47187912048A}"/>
              </a:ext>
            </a:extLst>
          </p:cNvPr>
          <p:cNvSpPr/>
          <p:nvPr/>
        </p:nvSpPr>
        <p:spPr>
          <a:xfrm>
            <a:off x="1379848" y="2370378"/>
            <a:ext cx="1628622" cy="576064"/>
          </a:xfrm>
          <a:prstGeom prst="ellipse">
            <a:avLst/>
          </a:prstGeom>
          <a:solidFill>
            <a:srgbClr val="99FF99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FNX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10847701" y="3894906"/>
            <a:ext cx="858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+BAP</a:t>
            </a:r>
            <a:endParaRPr lang="fr-FR" sz="2400" b="1" dirty="0"/>
          </a:p>
        </p:txBody>
      </p:sp>
      <p:sp>
        <p:nvSpPr>
          <p:cNvPr id="50" name="Flèche droite 49"/>
          <p:cNvSpPr/>
          <p:nvPr/>
        </p:nvSpPr>
        <p:spPr>
          <a:xfrm rot="13439145">
            <a:off x="4944439" y="3039725"/>
            <a:ext cx="501323" cy="571216"/>
          </a:xfrm>
          <a:prstGeom prst="rightArrow">
            <a:avLst/>
          </a:prstGeom>
          <a:solidFill>
            <a:srgbClr val="99FF99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 sz="2800" b="1">
              <a:solidFill>
                <a:schemeClr val="bg1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 rot="2207303">
            <a:off x="7043681" y="4169782"/>
            <a:ext cx="400611" cy="368060"/>
          </a:xfrm>
          <a:prstGeom prst="rightArrow">
            <a:avLst/>
          </a:prstGeom>
          <a:solidFill>
            <a:srgbClr val="99FF99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 sz="2800" b="1">
              <a:solidFill>
                <a:schemeClr val="bg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5318668" y="3312339"/>
            <a:ext cx="1925320" cy="1047104"/>
            <a:chOff x="5629861" y="3086359"/>
            <a:chExt cx="1925320" cy="1047104"/>
          </a:xfrm>
        </p:grpSpPr>
        <p:sp>
          <p:nvSpPr>
            <p:cNvPr id="37" name="Ellipse 16">
              <a:extLst>
                <a:ext uri="{FF2B5EF4-FFF2-40B4-BE49-F238E27FC236}">
                  <a16:creationId xmlns:a16="http://schemas.microsoft.com/office/drawing/2014/main" id="{7C1E5BAD-3BDA-FB4A-AD19-0795E21CF508}"/>
                </a:ext>
              </a:extLst>
            </p:cNvPr>
            <p:cNvSpPr/>
            <p:nvPr/>
          </p:nvSpPr>
          <p:spPr>
            <a:xfrm>
              <a:off x="5629861" y="3103455"/>
              <a:ext cx="1925320" cy="1030008"/>
            </a:xfrm>
            <a:prstGeom prst="ellipse">
              <a:avLst/>
            </a:prstGeom>
            <a:solidFill>
              <a:srgbClr val="99FF99"/>
            </a:solidFill>
            <a:ln w="5715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2800" b="1" dirty="0" smtClean="0">
                  <a:solidFill>
                    <a:schemeClr val="bg1"/>
                  </a:solidFill>
                </a:rPr>
                <a:t>ENVIE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114388" y="3086359"/>
              <a:ext cx="1014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+BAP</a:t>
              </a:r>
              <a:endParaRPr lang="fr-FR" sz="2400" b="1" dirty="0"/>
            </a:p>
          </p:txBody>
        </p:sp>
      </p:grpSp>
      <p:sp>
        <p:nvSpPr>
          <p:cNvPr id="51" name="Flèche droite 50"/>
          <p:cNvSpPr/>
          <p:nvPr/>
        </p:nvSpPr>
        <p:spPr>
          <a:xfrm rot="18700092">
            <a:off x="7070273" y="3128309"/>
            <a:ext cx="400611" cy="368060"/>
          </a:xfrm>
          <a:prstGeom prst="rightArrow">
            <a:avLst/>
          </a:prstGeom>
          <a:solidFill>
            <a:srgbClr val="99FF99"/>
          </a:solidFill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r-FR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679" y="1466485"/>
            <a:ext cx="5855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ffectifs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membres: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77 en 2021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97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2022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0" y="1224"/>
            <a:ext cx="12192000" cy="1369105"/>
            <a:chOff x="0" y="1224"/>
            <a:chExt cx="12192000" cy="1369105"/>
          </a:xfrm>
        </p:grpSpPr>
        <p:sp>
          <p:nvSpPr>
            <p:cNvPr id="4" name="Rectangle 3"/>
            <p:cNvSpPr/>
            <p:nvPr/>
          </p:nvSpPr>
          <p:spPr>
            <a:xfrm>
              <a:off x="0" y="1224"/>
              <a:ext cx="12192000" cy="1368000"/>
            </a:xfrm>
            <a:prstGeom prst="rect">
              <a:avLst/>
            </a:prstGeom>
            <a:gradFill flip="none" rotWithShape="1">
              <a:gsLst>
                <a:gs pos="22000">
                  <a:srgbClr val="018236"/>
                </a:gs>
                <a:gs pos="43000">
                  <a:srgbClr val="00CC0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3429" r="1411" b="1"/>
            <a:stretch/>
          </p:blipFill>
          <p:spPr bwMode="auto">
            <a:xfrm>
              <a:off x="35169" y="49237"/>
              <a:ext cx="2214418" cy="132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4298743" y="383531"/>
              <a:ext cx="48924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chemeClr val="bg1"/>
                  </a:solidFill>
                </a:rPr>
                <a:t>Evolution sur 2 ans / affiliations</a:t>
              </a:r>
              <a:endParaRPr lang="fr-FR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240679" y="1898206"/>
            <a:ext cx="6237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ffectifs participants: 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2021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2022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897916" y="1586375"/>
            <a:ext cx="1815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Unités (15)</a:t>
            </a:r>
            <a:endParaRPr lang="fr-FR" sz="2800" b="1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/>
          <a:srcRect l="16986" r="14993"/>
          <a:stretch/>
        </p:blipFill>
        <p:spPr>
          <a:xfrm>
            <a:off x="6678168" y="2487077"/>
            <a:ext cx="5513832" cy="386791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/>
          <a:srcRect l="20259" t="1904" r="25936"/>
          <a:stretch/>
        </p:blipFill>
        <p:spPr>
          <a:xfrm>
            <a:off x="1563624" y="2791594"/>
            <a:ext cx="4315968" cy="426489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40679" y="2799646"/>
            <a:ext cx="2041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Affiliations</a:t>
            </a:r>
            <a:endParaRPr lang="fr-FR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547872" y="6062472"/>
            <a:ext cx="137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SPE; BAP; AE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6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0" y="1224"/>
            <a:ext cx="12192000" cy="1369105"/>
            <a:chOff x="0" y="1224"/>
            <a:chExt cx="12192000" cy="1369105"/>
          </a:xfrm>
        </p:grpSpPr>
        <p:sp>
          <p:nvSpPr>
            <p:cNvPr id="4" name="Rectangle 3"/>
            <p:cNvSpPr/>
            <p:nvPr/>
          </p:nvSpPr>
          <p:spPr>
            <a:xfrm>
              <a:off x="0" y="1224"/>
              <a:ext cx="12192000" cy="1368000"/>
            </a:xfrm>
            <a:prstGeom prst="rect">
              <a:avLst/>
            </a:prstGeom>
            <a:gradFill flip="none" rotWithShape="1">
              <a:gsLst>
                <a:gs pos="22000">
                  <a:srgbClr val="018236"/>
                </a:gs>
                <a:gs pos="43000">
                  <a:srgbClr val="00CC0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3429" r="1411" b="1"/>
            <a:stretch/>
          </p:blipFill>
          <p:spPr bwMode="auto">
            <a:xfrm>
              <a:off x="35169" y="49237"/>
              <a:ext cx="2214418" cy="132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3466639" y="357594"/>
              <a:ext cx="6677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chemeClr val="bg1"/>
                  </a:solidFill>
                </a:rPr>
                <a:t>Présentations / session  / Statut orateur(e)s</a:t>
              </a:r>
              <a:endParaRPr lang="fr-FR" sz="28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/>
          <a:srcRect l="15776" t="18233" r="27238" b="8672"/>
          <a:stretch/>
        </p:blipFill>
        <p:spPr>
          <a:xfrm>
            <a:off x="1241610" y="1949458"/>
            <a:ext cx="3511918" cy="2926597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142378" y="1487793"/>
            <a:ext cx="461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Statut participants (32/ 36 inscrits)</a:t>
            </a:r>
            <a:endParaRPr lang="fr-FR" sz="2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7384682" y="1494761"/>
            <a:ext cx="3026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Statut orateur(e)s (14)</a:t>
            </a:r>
            <a:endParaRPr lang="fr-FR" sz="2400" b="1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/>
          <a:srcRect l="26473" t="18112" r="23184" b="6870"/>
          <a:stretch/>
        </p:blipFill>
        <p:spPr>
          <a:xfrm>
            <a:off x="7384682" y="2081963"/>
            <a:ext cx="3026726" cy="2710345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898344" y="5009112"/>
            <a:ext cx="9601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4 sessions de présentations selon les stress abiotiques appliqués</a:t>
            </a:r>
          </a:p>
          <a:p>
            <a:r>
              <a:rPr lang="fr-FR" dirty="0" smtClean="0"/>
              <a:t>Session </a:t>
            </a:r>
            <a:r>
              <a:rPr lang="fr-FR" dirty="0"/>
              <a:t>1 : </a:t>
            </a:r>
            <a:r>
              <a:rPr lang="fr-FR" b="1" dirty="0" smtClean="0"/>
              <a:t> </a:t>
            </a:r>
            <a:r>
              <a:rPr lang="fr-FR" dirty="0"/>
              <a:t>Stress associés à la température, au CO2, à l’ozone </a:t>
            </a:r>
            <a:r>
              <a:rPr lang="fr-FR" dirty="0" err="1" smtClean="0"/>
              <a:t>etc</a:t>
            </a:r>
            <a:r>
              <a:rPr lang="fr-FR" dirty="0" smtClean="0"/>
              <a:t>  </a:t>
            </a:r>
            <a:r>
              <a:rPr lang="fr-FR" b="1" dirty="0" smtClean="0">
                <a:sym typeface="Wingdings" panose="05000000000000000000" pitchFamily="2" charset="2"/>
              </a:rPr>
              <a:t>13 participants</a:t>
            </a:r>
            <a:r>
              <a:rPr lang="fr-FR" b="1" dirty="0" smtClean="0"/>
              <a:t> </a:t>
            </a:r>
            <a:endParaRPr lang="fr-FR" dirty="0"/>
          </a:p>
          <a:p>
            <a:r>
              <a:rPr lang="fr-FR" dirty="0" smtClean="0"/>
              <a:t>Session </a:t>
            </a:r>
            <a:r>
              <a:rPr lang="fr-FR" dirty="0"/>
              <a:t>2 : Stress associés à la disponibilité en </a:t>
            </a:r>
            <a:r>
              <a:rPr lang="fr-FR" dirty="0" smtClean="0"/>
              <a:t>eau </a:t>
            </a:r>
            <a:r>
              <a:rPr lang="fr-FR" b="1" dirty="0" smtClean="0">
                <a:sym typeface="Wingdings" panose="05000000000000000000" pitchFamily="2" charset="2"/>
              </a:rPr>
              <a:t></a:t>
            </a:r>
            <a:r>
              <a:rPr lang="fr-FR" b="1" dirty="0">
                <a:sym typeface="Wingdings" panose="05000000000000000000" pitchFamily="2" charset="2"/>
              </a:rPr>
              <a:t>9</a:t>
            </a:r>
            <a:r>
              <a:rPr lang="fr-FR" b="1" dirty="0" smtClean="0"/>
              <a:t> participants</a:t>
            </a:r>
            <a:endParaRPr lang="fr-FR" dirty="0"/>
          </a:p>
          <a:p>
            <a:r>
              <a:rPr lang="fr-FR" dirty="0"/>
              <a:t>Session 3 : stress associés à des contraintes </a:t>
            </a:r>
            <a:r>
              <a:rPr lang="fr-FR" dirty="0" smtClean="0"/>
              <a:t>mécaniques </a:t>
            </a:r>
            <a:r>
              <a:rPr lang="fr-FR" b="1" dirty="0" smtClean="0">
                <a:sym typeface="Wingdings" panose="05000000000000000000" pitchFamily="2" charset="2"/>
              </a:rPr>
              <a:t> </a:t>
            </a:r>
            <a:r>
              <a:rPr lang="fr-FR" b="1" dirty="0" smtClean="0"/>
              <a:t>3 participants</a:t>
            </a:r>
            <a:endParaRPr lang="fr-FR" dirty="0"/>
          </a:p>
          <a:p>
            <a:r>
              <a:rPr lang="fr-FR" dirty="0"/>
              <a:t>Session 4 : stress associés à la disponibilité en </a:t>
            </a:r>
            <a:r>
              <a:rPr lang="fr-FR" dirty="0" smtClean="0"/>
              <a:t>nutriments </a:t>
            </a:r>
            <a:r>
              <a:rPr lang="fr-FR" b="1" dirty="0" smtClean="0">
                <a:sym typeface="Wingdings" panose="05000000000000000000" pitchFamily="2" charset="2"/>
              </a:rPr>
              <a:t></a:t>
            </a:r>
            <a:r>
              <a:rPr lang="fr-FR" b="1" dirty="0">
                <a:sym typeface="Wingdings" panose="05000000000000000000" pitchFamily="2" charset="2"/>
              </a:rPr>
              <a:t>8</a:t>
            </a:r>
            <a:r>
              <a:rPr lang="fr-FR" b="1" dirty="0" smtClean="0"/>
              <a:t> participants</a:t>
            </a:r>
            <a:endParaRPr lang="fr-FR" dirty="0"/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66729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/>
          <a:srcRect l="1325" t="1149" r="16123" b="1383"/>
          <a:stretch/>
        </p:blipFill>
        <p:spPr>
          <a:xfrm>
            <a:off x="6150013" y="2406916"/>
            <a:ext cx="5896335" cy="3788555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0" y="1224"/>
            <a:ext cx="12192000" cy="1369105"/>
            <a:chOff x="0" y="1224"/>
            <a:chExt cx="12192000" cy="1369105"/>
          </a:xfrm>
        </p:grpSpPr>
        <p:sp>
          <p:nvSpPr>
            <p:cNvPr id="3" name="Rectangle 2"/>
            <p:cNvSpPr/>
            <p:nvPr/>
          </p:nvSpPr>
          <p:spPr>
            <a:xfrm>
              <a:off x="0" y="1224"/>
              <a:ext cx="12192000" cy="1368000"/>
            </a:xfrm>
            <a:prstGeom prst="rect">
              <a:avLst/>
            </a:prstGeom>
            <a:gradFill flip="none" rotWithShape="1">
              <a:gsLst>
                <a:gs pos="22000">
                  <a:srgbClr val="018236"/>
                </a:gs>
                <a:gs pos="43000">
                  <a:srgbClr val="00CC0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3429" r="1411" b="1"/>
            <a:stretch/>
          </p:blipFill>
          <p:spPr bwMode="auto">
            <a:xfrm>
              <a:off x="35169" y="49237"/>
              <a:ext cx="2214418" cy="132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5411830" y="306969"/>
              <a:ext cx="14763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b="1" dirty="0" smtClean="0">
                  <a:solidFill>
                    <a:schemeClr val="bg1"/>
                  </a:solidFill>
                </a:rPr>
                <a:t>Etudes</a:t>
              </a:r>
              <a:endParaRPr lang="fr-FR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6369015" y="1522770"/>
            <a:ext cx="228120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Stress </a:t>
            </a:r>
          </a:p>
          <a:p>
            <a:r>
              <a:rPr lang="fr-FR" sz="2400" b="1" dirty="0" smtClean="0"/>
              <a:t>biotiques</a:t>
            </a:r>
            <a:endParaRPr lang="fr-FR" sz="2400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/>
          <a:srcRect l="14223" t="1432" r="13050" b="2106"/>
          <a:stretch/>
        </p:blipFill>
        <p:spPr>
          <a:xfrm>
            <a:off x="302149" y="2507313"/>
            <a:ext cx="5109681" cy="368815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343436" y="1665769"/>
            <a:ext cx="2707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Plantes étudiées (8)</a:t>
            </a:r>
            <a:endParaRPr lang="fr-FR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5934456" y="2276856"/>
            <a:ext cx="1499616" cy="594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60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1224"/>
            <a:ext cx="12192000" cy="1369105"/>
            <a:chOff x="0" y="1224"/>
            <a:chExt cx="12192000" cy="1369105"/>
          </a:xfrm>
        </p:grpSpPr>
        <p:sp>
          <p:nvSpPr>
            <p:cNvPr id="3" name="Rectangle 2"/>
            <p:cNvSpPr/>
            <p:nvPr/>
          </p:nvSpPr>
          <p:spPr>
            <a:xfrm>
              <a:off x="0" y="1224"/>
              <a:ext cx="12192000" cy="1368000"/>
            </a:xfrm>
            <a:prstGeom prst="rect">
              <a:avLst/>
            </a:prstGeom>
            <a:gradFill flip="none" rotWithShape="1">
              <a:gsLst>
                <a:gs pos="22000">
                  <a:srgbClr val="018236"/>
                </a:gs>
                <a:gs pos="43000">
                  <a:srgbClr val="00CC0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3429" r="1411" b="1"/>
            <a:stretch/>
          </p:blipFill>
          <p:spPr bwMode="auto">
            <a:xfrm>
              <a:off x="35169" y="49237"/>
              <a:ext cx="2214418" cy="132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5411830" y="306969"/>
              <a:ext cx="14763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b="1" dirty="0" smtClean="0">
                  <a:solidFill>
                    <a:schemeClr val="bg1"/>
                  </a:solidFill>
                </a:rPr>
                <a:t>Etudes</a:t>
              </a:r>
              <a:endParaRPr lang="fr-FR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/>
          <a:srcRect l="1579" t="3019" r="22228" b="1851"/>
          <a:stretch/>
        </p:blipFill>
        <p:spPr>
          <a:xfrm>
            <a:off x="6980057" y="2618633"/>
            <a:ext cx="5045773" cy="342843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460909" y="1915774"/>
            <a:ext cx="31860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Conditions d’application des stress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63527" y="1815068"/>
            <a:ext cx="228120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Stress abiotiques</a:t>
            </a:r>
            <a:endParaRPr lang="fr-FR" sz="2400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/>
          <a:srcRect l="19536" t="1383" r="1066" b="4655"/>
          <a:stretch/>
        </p:blipFill>
        <p:spPr>
          <a:xfrm>
            <a:off x="192024" y="2743200"/>
            <a:ext cx="6355080" cy="367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0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0" y="1224"/>
            <a:ext cx="12192000" cy="1369105"/>
            <a:chOff x="0" y="1224"/>
            <a:chExt cx="12192000" cy="1369105"/>
          </a:xfrm>
        </p:grpSpPr>
        <p:sp>
          <p:nvSpPr>
            <p:cNvPr id="4" name="Rectangle 3"/>
            <p:cNvSpPr/>
            <p:nvPr/>
          </p:nvSpPr>
          <p:spPr>
            <a:xfrm>
              <a:off x="0" y="1224"/>
              <a:ext cx="12192000" cy="1368000"/>
            </a:xfrm>
            <a:prstGeom prst="rect">
              <a:avLst/>
            </a:prstGeom>
            <a:gradFill flip="none" rotWithShape="1">
              <a:gsLst>
                <a:gs pos="22000">
                  <a:srgbClr val="018236"/>
                </a:gs>
                <a:gs pos="43000">
                  <a:srgbClr val="00CC0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3429" r="1411" b="1"/>
            <a:stretch/>
          </p:blipFill>
          <p:spPr bwMode="auto">
            <a:xfrm>
              <a:off x="35169" y="49237"/>
              <a:ext cx="2214418" cy="132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4673647" y="282947"/>
              <a:ext cx="22276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b="1" dirty="0" smtClean="0">
                  <a:solidFill>
                    <a:schemeClr val="bg1"/>
                  </a:solidFill>
                </a:rPr>
                <a:t>Approches</a:t>
              </a:r>
              <a:endParaRPr lang="fr-FR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896112" y="1929384"/>
            <a:ext cx="10444719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Ecophysiologie</a:t>
            </a:r>
            <a:r>
              <a:rPr lang="fr-FR" sz="2400" b="1" dirty="0"/>
              <a:t>, biologie </a:t>
            </a:r>
            <a:r>
              <a:rPr lang="fr-FR" sz="2400" b="1" dirty="0" smtClean="0"/>
              <a:t>moléculaire, biologie cellulaire, biochimie, métabolisme</a:t>
            </a:r>
          </a:p>
          <a:p>
            <a:endParaRPr lang="fr-FR" sz="1100" b="1" dirty="0"/>
          </a:p>
          <a:p>
            <a:endParaRPr lang="fr-FR" sz="1100" b="1" dirty="0"/>
          </a:p>
          <a:p>
            <a:r>
              <a:rPr lang="fr-FR" sz="2400" b="1" dirty="0"/>
              <a:t>G</a:t>
            </a:r>
            <a:r>
              <a:rPr lang="fr-FR" sz="2400" b="1" dirty="0" smtClean="0"/>
              <a:t>énétique classique (</a:t>
            </a:r>
            <a:r>
              <a:rPr lang="fr-FR" sz="2400" b="1" dirty="0" smtClean="0"/>
              <a:t>mutants &amp; </a:t>
            </a:r>
            <a:r>
              <a:rPr lang="fr-FR" sz="2400" b="1" dirty="0" smtClean="0"/>
              <a:t>transgéniques)</a:t>
            </a:r>
          </a:p>
          <a:p>
            <a:endParaRPr lang="fr-FR" sz="2400" b="1" dirty="0" smtClean="0"/>
          </a:p>
          <a:p>
            <a:r>
              <a:rPr lang="fr-FR" sz="2400" b="1" dirty="0"/>
              <a:t>Diversité naturelle, génétique </a:t>
            </a:r>
            <a:r>
              <a:rPr lang="fr-FR" sz="2400" b="1" dirty="0" smtClean="0"/>
              <a:t>quantitative/association</a:t>
            </a:r>
          </a:p>
          <a:p>
            <a:endParaRPr lang="fr-FR" sz="2400" b="1" dirty="0" smtClean="0"/>
          </a:p>
          <a:p>
            <a:r>
              <a:rPr lang="fr-FR" sz="2400" b="1" dirty="0" err="1" smtClean="0"/>
              <a:t>RNAseq</a:t>
            </a:r>
            <a:r>
              <a:rPr lang="fr-FR" sz="2400" b="1" dirty="0" smtClean="0"/>
              <a:t> (simple et dual</a:t>
            </a:r>
            <a:r>
              <a:rPr lang="fr-FR" sz="2400" b="1" dirty="0" smtClean="0"/>
              <a:t>)</a:t>
            </a:r>
          </a:p>
          <a:p>
            <a:endParaRPr lang="fr-FR" sz="2400" b="1" dirty="0"/>
          </a:p>
          <a:p>
            <a:r>
              <a:rPr lang="fr-FR" sz="2400" b="1" dirty="0" err="1" smtClean="0"/>
              <a:t>Métabolomique</a:t>
            </a:r>
            <a:r>
              <a:rPr lang="fr-FR" sz="2400" b="1" dirty="0"/>
              <a:t>; </a:t>
            </a:r>
            <a:r>
              <a:rPr lang="fr-FR" sz="2400" b="1" dirty="0" err="1" smtClean="0"/>
              <a:t>fluxomique</a:t>
            </a:r>
            <a:endParaRPr lang="fr-FR" sz="2400" b="1" dirty="0" smtClean="0"/>
          </a:p>
          <a:p>
            <a:endParaRPr lang="fr-FR" sz="2400" b="1" dirty="0"/>
          </a:p>
          <a:p>
            <a:r>
              <a:rPr lang="fr-FR" sz="2400" b="1" dirty="0" err="1" smtClean="0"/>
              <a:t>Modèlisation</a:t>
            </a:r>
            <a:r>
              <a:rPr lang="fr-FR" sz="2400" b="1" dirty="0" smtClean="0"/>
              <a:t> (</a:t>
            </a:r>
            <a:r>
              <a:rPr lang="fr-FR" sz="2400" b="1" dirty="0" err="1" smtClean="0"/>
              <a:t>transcriptome</a:t>
            </a:r>
            <a:r>
              <a:rPr lang="fr-FR" sz="2400" b="1" dirty="0" smtClean="0"/>
              <a:t> et </a:t>
            </a:r>
            <a:r>
              <a:rPr lang="fr-FR" sz="2400" b="1" dirty="0" err="1" smtClean="0"/>
              <a:t>métabolome</a:t>
            </a:r>
            <a:r>
              <a:rPr lang="fr-FR" sz="2400" b="1" dirty="0" smtClean="0"/>
              <a:t>)</a:t>
            </a:r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7805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86346" y="1791419"/>
            <a:ext cx="896142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ym typeface="Wingdings" panose="05000000000000000000" pitchFamily="2" charset="2"/>
              </a:rPr>
              <a:t> Réelles combinaisons</a:t>
            </a:r>
            <a:r>
              <a:rPr lang="fr-FR" sz="2400" b="1" dirty="0" smtClean="0"/>
              <a:t> (pas une juxtaposition de stress)</a:t>
            </a:r>
          </a:p>
          <a:p>
            <a:endParaRPr lang="fr-FR" sz="1000" dirty="0" smtClean="0"/>
          </a:p>
          <a:p>
            <a:r>
              <a:rPr lang="fr-FR" sz="2400" b="1" dirty="0" smtClean="0">
                <a:sym typeface="Wingdings" panose="05000000000000000000" pitchFamily="2" charset="2"/>
              </a:rPr>
              <a:t></a:t>
            </a:r>
            <a:r>
              <a:rPr lang="fr-FR" sz="2400" b="1" dirty="0">
                <a:sym typeface="Wingdings" panose="05000000000000000000" pitchFamily="2" charset="2"/>
              </a:rPr>
              <a:t>D</a:t>
            </a:r>
            <a:r>
              <a:rPr lang="fr-FR" sz="2400" b="1" dirty="0" smtClean="0"/>
              <a:t>esign expérimentaux</a:t>
            </a:r>
            <a:endParaRPr lang="fr-FR" sz="2400" b="1" dirty="0"/>
          </a:p>
          <a:p>
            <a:endParaRPr lang="fr-FR" sz="1000" dirty="0">
              <a:sym typeface="Wingdings" panose="05000000000000000000" pitchFamily="2" charset="2"/>
            </a:endParaRPr>
          </a:p>
          <a:p>
            <a:r>
              <a:rPr lang="fr-FR" sz="2400" b="1" dirty="0" smtClean="0">
                <a:sym typeface="Wingdings" panose="05000000000000000000" pitchFamily="2" charset="2"/>
              </a:rPr>
              <a:t></a:t>
            </a:r>
            <a:r>
              <a:rPr lang="fr-FR" sz="2400" b="1" dirty="0" smtClean="0"/>
              <a:t>Effet stress abiotique</a:t>
            </a:r>
          </a:p>
          <a:p>
            <a:r>
              <a:rPr lang="fr-FR" sz="2400" dirty="0" smtClean="0"/>
              <a:t>-sur l’interaction</a:t>
            </a:r>
          </a:p>
          <a:p>
            <a:r>
              <a:rPr lang="fr-FR" sz="2400" dirty="0" smtClean="0"/>
              <a:t>-sur la plante (résistance, tolérance, sensibilité)</a:t>
            </a:r>
          </a:p>
          <a:p>
            <a:r>
              <a:rPr lang="fr-FR" sz="2400" dirty="0" smtClean="0"/>
              <a:t>-Sur le pathogène/biostimulant (peu)</a:t>
            </a:r>
          </a:p>
          <a:p>
            <a:endParaRPr lang="fr-FR" sz="1000" dirty="0"/>
          </a:p>
          <a:p>
            <a:r>
              <a:rPr lang="fr-FR" sz="2400" b="1" dirty="0" smtClean="0">
                <a:sym typeface="Wingdings" panose="05000000000000000000" pitchFamily="2" charset="2"/>
              </a:rPr>
              <a:t>Conditions contrôlées vers conditions réalistes</a:t>
            </a:r>
          </a:p>
          <a:p>
            <a:endParaRPr lang="fr-FR" sz="1000" dirty="0">
              <a:sym typeface="Wingdings" panose="05000000000000000000" pitchFamily="2" charset="2"/>
            </a:endParaRPr>
          </a:p>
          <a:p>
            <a:r>
              <a:rPr lang="fr-FR" sz="2400" b="1" dirty="0" smtClean="0">
                <a:sym typeface="Wingdings" panose="05000000000000000000" pitchFamily="2" charset="2"/>
              </a:rPr>
              <a:t>Enjeux / timing</a:t>
            </a:r>
          </a:p>
          <a:p>
            <a:endParaRPr lang="fr-FR" sz="1000" dirty="0"/>
          </a:p>
          <a:p>
            <a:r>
              <a:rPr lang="fr-FR" sz="2400" b="1" dirty="0" smtClean="0">
                <a:sym typeface="Wingdings" panose="05000000000000000000" pitchFamily="2" charset="2"/>
              </a:rPr>
              <a:t>jusqu'où </a:t>
            </a:r>
            <a:r>
              <a:rPr lang="fr-FR" sz="2400" b="1" dirty="0" smtClean="0">
                <a:sym typeface="Wingdings" panose="05000000000000000000" pitchFamily="2" charset="2"/>
              </a:rPr>
              <a:t>pousser les études </a:t>
            </a:r>
          </a:p>
          <a:p>
            <a:endParaRPr lang="fr-FR" sz="1000" b="1" dirty="0" smtClean="0">
              <a:sym typeface="Wingdings" panose="05000000000000000000" pitchFamily="2" charset="2"/>
            </a:endParaRPr>
          </a:p>
          <a:p>
            <a:r>
              <a:rPr lang="fr-FR" sz="2400" b="1" dirty="0" smtClean="0">
                <a:sym typeface="Wingdings" panose="05000000000000000000" pitchFamily="2" charset="2"/>
              </a:rPr>
              <a:t>Intégration de données complexes et modélisation (indispensable)</a:t>
            </a:r>
            <a:endParaRPr lang="fr-FR" sz="2400" b="1" dirty="0" smtClean="0"/>
          </a:p>
          <a:p>
            <a:endParaRPr lang="fr-FR" sz="2000" dirty="0"/>
          </a:p>
        </p:txBody>
      </p:sp>
      <p:grpSp>
        <p:nvGrpSpPr>
          <p:cNvPr id="3" name="Groupe 2"/>
          <p:cNvGrpSpPr/>
          <p:nvPr/>
        </p:nvGrpSpPr>
        <p:grpSpPr>
          <a:xfrm>
            <a:off x="0" y="1224"/>
            <a:ext cx="12192000" cy="1369105"/>
            <a:chOff x="0" y="1224"/>
            <a:chExt cx="12192000" cy="1369105"/>
          </a:xfrm>
        </p:grpSpPr>
        <p:sp>
          <p:nvSpPr>
            <p:cNvPr id="4" name="Rectangle 3"/>
            <p:cNvSpPr/>
            <p:nvPr/>
          </p:nvSpPr>
          <p:spPr>
            <a:xfrm>
              <a:off x="0" y="1224"/>
              <a:ext cx="12192000" cy="1368000"/>
            </a:xfrm>
            <a:prstGeom prst="rect">
              <a:avLst/>
            </a:prstGeom>
            <a:gradFill flip="none" rotWithShape="1">
              <a:gsLst>
                <a:gs pos="22000">
                  <a:srgbClr val="018236"/>
                </a:gs>
                <a:gs pos="43000">
                  <a:srgbClr val="00CC00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3429" r="1411" b="1"/>
            <a:stretch/>
          </p:blipFill>
          <p:spPr bwMode="auto">
            <a:xfrm>
              <a:off x="35169" y="49237"/>
              <a:ext cx="2214418" cy="132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4673647" y="282947"/>
              <a:ext cx="23807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b="1" dirty="0" smtClean="0">
                  <a:solidFill>
                    <a:schemeClr val="bg1"/>
                  </a:solidFill>
                </a:rPr>
                <a:t>Discussions</a:t>
              </a:r>
              <a:endParaRPr lang="fr-FR" sz="3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06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462</Words>
  <Application>Microsoft Office PowerPoint</Application>
  <PresentationFormat>Grand écran</PresentationFormat>
  <Paragraphs>98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Présentation PowerPoint</vt:lpstr>
      <vt:lpstr>Santé globale des plantes et réseaux SPE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Santé globale des plantes et enjeux scientifiques SPE</dc:title>
  <dc:creator>mylene.ogliastro@gmail.com</dc:creator>
  <cp:lastModifiedBy>Richard Berthome</cp:lastModifiedBy>
  <cp:revision>40</cp:revision>
  <dcterms:created xsi:type="dcterms:W3CDTF">2021-11-27T14:57:18Z</dcterms:created>
  <dcterms:modified xsi:type="dcterms:W3CDTF">2023-02-13T16:15:19Z</dcterms:modified>
</cp:coreProperties>
</file>